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80" r:id="rId4"/>
    <p:sldId id="257" r:id="rId5"/>
    <p:sldId id="258" r:id="rId6"/>
    <p:sldId id="259" r:id="rId7"/>
    <p:sldId id="273" r:id="rId8"/>
    <p:sldId id="274" r:id="rId9"/>
    <p:sldId id="275" r:id="rId10"/>
    <p:sldId id="276" r:id="rId11"/>
    <p:sldId id="277" r:id="rId12"/>
    <p:sldId id="278" r:id="rId13"/>
    <p:sldId id="279" r:id="rId14"/>
    <p:sldId id="272" r:id="rId1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646331"/>
          </a:xfrm>
          <a:prstGeom prst="rect">
            <a:avLst/>
          </a:prstGeom>
          <a:noFill/>
        </p:spPr>
        <p:txBody>
          <a:bodyPr wrap="square" rtlCol="0">
            <a:spAutoFit/>
          </a:bodyPr>
          <a:lstStyle/>
          <a:p>
            <a:pPr algn="ctr"/>
            <a:r>
              <a:rPr lang="es-MX" b="1" dirty="0" smtClean="0">
                <a:solidFill>
                  <a:prstClr val="black"/>
                </a:solidFill>
                <a:latin typeface="Arial" pitchFamily="34" charset="0"/>
                <a:cs typeface="Arial" pitchFamily="34" charset="0"/>
              </a:rPr>
              <a:t>UNIVERSIDAD AUTÓNOMA DEL ESTADO DE HIDALGO</a:t>
            </a:r>
          </a:p>
          <a:p>
            <a:pPr algn="ctr"/>
            <a:r>
              <a:rPr lang="es-MX" dirty="0" smtClean="0">
                <a:solidFill>
                  <a:prstClr val="black"/>
                </a:solidFill>
                <a:latin typeface="Arial" pitchFamily="34" charset="0"/>
                <a:cs typeface="Arial" pitchFamily="34" charset="0"/>
              </a:rPr>
              <a:t>ESCUELA SUPERIOR DE ZIMAPÁN</a:t>
            </a:r>
            <a:endParaRPr lang="es-MX" dirty="0">
              <a:solidFill>
                <a:prstClr val="black"/>
              </a:solidFill>
              <a:latin typeface="Arial" pitchFamily="34" charset="0"/>
              <a:cs typeface="Arial" pitchFamily="34" charset="0"/>
            </a:endParaRPr>
          </a:p>
        </p:txBody>
      </p:sp>
      <p:sp>
        <p:nvSpPr>
          <p:cNvPr id="7" name="6 CuadroTexto"/>
          <p:cNvSpPr txBox="1"/>
          <p:nvPr/>
        </p:nvSpPr>
        <p:spPr>
          <a:xfrm>
            <a:off x="899592" y="2564904"/>
            <a:ext cx="7416824" cy="3185487"/>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a:t>
            </a:r>
            <a:r>
              <a:rPr lang="es-MX" sz="2800" b="1" dirty="0" smtClean="0">
                <a:solidFill>
                  <a:prstClr val="black"/>
                </a:solidFill>
                <a:latin typeface="Arial" pitchFamily="34" charset="0"/>
                <a:cs typeface="Arial" pitchFamily="34" charset="0"/>
              </a:rPr>
              <a:t>en Derecho.</a:t>
            </a:r>
          </a:p>
          <a:p>
            <a:pPr algn="ctr"/>
            <a:r>
              <a:rPr lang="es-MX" sz="2800" b="1" dirty="0" smtClean="0">
                <a:solidFill>
                  <a:prstClr val="black"/>
                </a:solidFill>
                <a:latin typeface="Arial" pitchFamily="34" charset="0"/>
                <a:cs typeface="Arial" pitchFamily="34" charset="0"/>
              </a:rPr>
              <a:t>Materia: Seguridad Social</a:t>
            </a:r>
            <a:endParaRPr lang="es-MX" sz="2800" b="1" dirty="0" smtClean="0">
              <a:solidFill>
                <a:prstClr val="black"/>
              </a:solidFill>
              <a:latin typeface="Arial" pitchFamily="34" charset="0"/>
              <a:cs typeface="Arial" pitchFamily="34" charset="0"/>
            </a:endParaRP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ES" sz="2800" b="1" dirty="0" smtClean="0">
                <a:solidFill>
                  <a:prstClr val="black"/>
                </a:solidFill>
                <a:latin typeface="Arial" pitchFamily="34" charset="0"/>
                <a:cs typeface="Arial" pitchFamily="34" charset="0"/>
              </a:rPr>
              <a:t>Disposiciones Generales</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a:t>
            </a:r>
            <a:r>
              <a:rPr lang="es-MX" sz="2300" b="1" dirty="0" smtClean="0">
                <a:solidFill>
                  <a:prstClr val="black"/>
                </a:solidFill>
                <a:latin typeface="Arial" pitchFamily="34" charset="0"/>
                <a:cs typeface="Arial" pitchFamily="34" charset="0"/>
              </a:rPr>
              <a:t>Oscar Labra Arteaga</a:t>
            </a:r>
            <a:endParaRPr lang="es-MX" sz="2300" b="1" dirty="0" smtClean="0">
              <a:solidFill>
                <a:prstClr val="black"/>
              </a:solidFill>
              <a:latin typeface="Arial" pitchFamily="34" charset="0"/>
              <a:cs typeface="Arial" pitchFamily="34" charset="0"/>
            </a:endParaRP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1560" y="692696"/>
            <a:ext cx="7992888" cy="3970318"/>
          </a:xfrm>
          <a:prstGeom prst="rect">
            <a:avLst/>
          </a:prstGeom>
          <a:noFill/>
        </p:spPr>
        <p:txBody>
          <a:bodyPr wrap="square" rtlCol="0">
            <a:spAutoFit/>
          </a:bodyPr>
          <a:lstStyle/>
          <a:p>
            <a:pPr algn="just">
              <a:buFont typeface="Arial" pitchFamily="34" charset="0"/>
              <a:buChar char="•"/>
            </a:pPr>
            <a:r>
              <a:rPr lang="es-MX" b="1" dirty="0" smtClean="0">
                <a:latin typeface="Arial" pitchFamily="34" charset="0"/>
                <a:cs typeface="Arial" pitchFamily="34" charset="0"/>
              </a:rPr>
              <a:t>Roma: La benefactora FABIOLA en el año 394 d.c auspicio la fundación en roma, del primer hospital para la población civil, alrededor de comunidades religiosas, creando la HOSPITIA, que era un refugio para abrigo y protección de los viajeros y religiosos.</a:t>
            </a:r>
          </a:p>
          <a:p>
            <a:pPr algn="just">
              <a:buFont typeface="Arial" pitchFamily="34" charset="0"/>
              <a:buChar char="•"/>
            </a:pPr>
            <a:endParaRPr lang="es-MX" b="1" dirty="0" smtClean="0">
              <a:latin typeface="Arial" pitchFamily="34" charset="0"/>
              <a:cs typeface="Arial" pitchFamily="34" charset="0"/>
            </a:endParaRPr>
          </a:p>
          <a:p>
            <a:pPr algn="just"/>
            <a:r>
              <a:rPr lang="es-MX" b="1" dirty="0" smtClean="0">
                <a:latin typeface="Arial" pitchFamily="34" charset="0"/>
                <a:cs typeface="Arial" pitchFamily="34" charset="0"/>
              </a:rPr>
              <a:t>Se crearon diversos centros de atención:</a:t>
            </a:r>
          </a:p>
          <a:p>
            <a:pPr algn="just"/>
            <a:endParaRPr lang="es-MX" b="1" dirty="0" smtClean="0">
              <a:latin typeface="Arial" pitchFamily="34" charset="0"/>
              <a:cs typeface="Arial" pitchFamily="34" charset="0"/>
            </a:endParaRPr>
          </a:p>
          <a:p>
            <a:pPr algn="just"/>
            <a:r>
              <a:rPr lang="es-MX" b="1" dirty="0" smtClean="0">
                <a:latin typeface="Arial" pitchFamily="34" charset="0"/>
                <a:cs typeface="Arial" pitchFamily="34" charset="0"/>
              </a:rPr>
              <a:t>LOS PTOCHIA- PARA ENFERMOS POBRES</a:t>
            </a:r>
          </a:p>
          <a:p>
            <a:pPr algn="just"/>
            <a:r>
              <a:rPr lang="es-MX" b="1" dirty="0" smtClean="0">
                <a:latin typeface="Arial" pitchFamily="34" charset="0"/>
                <a:cs typeface="Arial" pitchFamily="34" charset="0"/>
              </a:rPr>
              <a:t>LA GERENTOCHIA- PARA LOS VIAJEROS</a:t>
            </a:r>
          </a:p>
          <a:p>
            <a:pPr algn="just"/>
            <a:r>
              <a:rPr lang="es-MX" b="1" dirty="0" smtClean="0">
                <a:latin typeface="Arial" pitchFamily="34" charset="0"/>
                <a:cs typeface="Arial" pitchFamily="34" charset="0"/>
              </a:rPr>
              <a:t>LOS NOSOCOMIOS- PARA LOS ENFERMOS MENTALES</a:t>
            </a:r>
          </a:p>
          <a:p>
            <a:pPr algn="just"/>
            <a:r>
              <a:rPr lang="es-MX" b="1" dirty="0" smtClean="0">
                <a:latin typeface="Arial" pitchFamily="34" charset="0"/>
                <a:cs typeface="Arial" pitchFamily="34" charset="0"/>
              </a:rPr>
              <a:t>LOS BREPHOTROPIA- PARA LOS FUNDADORES</a:t>
            </a:r>
          </a:p>
          <a:p>
            <a:pPr algn="just"/>
            <a:r>
              <a:rPr lang="es-MX" b="1" dirty="0" smtClean="0">
                <a:latin typeface="Arial" pitchFamily="34" charset="0"/>
                <a:cs typeface="Arial" pitchFamily="34" charset="0"/>
              </a:rPr>
              <a:t>LA XENEDOCHIA- PARA LOS EXTRANJEROS</a:t>
            </a:r>
          </a:p>
          <a:p>
            <a:pPr algn="just"/>
            <a:r>
              <a:rPr lang="es-MX" b="1" dirty="0" smtClean="0">
                <a:latin typeface="Arial" pitchFamily="34" charset="0"/>
                <a:cs typeface="Arial" pitchFamily="34" charset="0"/>
              </a:rPr>
              <a:t>LA ARPHANTROPIA- PARA LOS HUERFANOS</a:t>
            </a:r>
          </a:p>
          <a:p>
            <a:pPr algn="just"/>
            <a:r>
              <a:rPr lang="es-MX" b="1" dirty="0" smtClean="0">
                <a:latin typeface="Arial" pitchFamily="34" charset="0"/>
                <a:cs typeface="Arial" pitchFamily="34" charset="0"/>
              </a:rPr>
              <a:t> </a:t>
            </a:r>
            <a:endParaRPr lang="es-MX" b="1" dirty="0">
              <a:latin typeface="Arial" pitchFamily="34" charset="0"/>
              <a:cs typeface="Arial" pitchFamily="34" charset="0"/>
            </a:endParaRPr>
          </a:p>
        </p:txBody>
      </p:sp>
      <p:pic>
        <p:nvPicPr>
          <p:cNvPr id="3" name="2 Imagen" descr="download (49).jpg"/>
          <p:cNvPicPr>
            <a:picLocks noChangeAspect="1"/>
          </p:cNvPicPr>
          <p:nvPr/>
        </p:nvPicPr>
        <p:blipFill>
          <a:blip r:embed="rId2" cstate="print"/>
          <a:stretch>
            <a:fillRect/>
          </a:stretch>
        </p:blipFill>
        <p:spPr>
          <a:xfrm>
            <a:off x="4932040" y="4365104"/>
            <a:ext cx="2505075" cy="181927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620688"/>
            <a:ext cx="8424936" cy="2585323"/>
          </a:xfrm>
          <a:prstGeom prst="rect">
            <a:avLst/>
          </a:prstGeom>
          <a:noFill/>
        </p:spPr>
        <p:txBody>
          <a:bodyPr wrap="square" rtlCol="0">
            <a:spAutoFit/>
          </a:bodyPr>
          <a:lstStyle/>
          <a:p>
            <a:pPr>
              <a:buFont typeface="Arial" pitchFamily="34" charset="0"/>
              <a:buChar char="•"/>
            </a:pPr>
            <a:r>
              <a:rPr lang="es-MX" b="1" dirty="0" smtClean="0">
                <a:latin typeface="Arial" pitchFamily="34" charset="0"/>
                <a:cs typeface="Arial" pitchFamily="34" charset="0"/>
              </a:rPr>
              <a:t>EDAD MEDIA: Se consolida el poder de la iglesia cristiana y continua con la asistencia de los necesitados creando escuelas, hospitales, orfanatos y asilos. Encontramos sociedades como las guildas; que  daban asistencia a los enfermos, honra a los muertos y enseñaban la practica del aprendizaje de algún  oficio.</a:t>
            </a:r>
          </a:p>
          <a:p>
            <a:pPr>
              <a:buFont typeface="Arial" pitchFamily="34" charset="0"/>
              <a:buChar char="•"/>
            </a:pPr>
            <a:endParaRPr lang="es-MX" b="1" dirty="0" smtClean="0">
              <a:latin typeface="Arial" pitchFamily="34" charset="0"/>
              <a:cs typeface="Arial" pitchFamily="34" charset="0"/>
            </a:endParaRPr>
          </a:p>
          <a:p>
            <a:r>
              <a:rPr lang="es-MX" b="1" dirty="0" smtClean="0">
                <a:latin typeface="Arial" pitchFamily="34" charset="0"/>
                <a:cs typeface="Arial" pitchFamily="34" charset="0"/>
              </a:rPr>
              <a:t>También se crearon las cofradías, que eran sociedades que funcionaban con aportes de los socios de las mismas y que creaban fondos de ayuda tanto medica como financiera para sus socios necesitados. </a:t>
            </a:r>
            <a:endParaRPr lang="es-MX" b="1" dirty="0">
              <a:latin typeface="Arial" pitchFamily="34" charset="0"/>
              <a:cs typeface="Arial" pitchFamily="34" charset="0"/>
            </a:endParaRPr>
          </a:p>
        </p:txBody>
      </p:sp>
      <p:pic>
        <p:nvPicPr>
          <p:cNvPr id="3" name="2 Imagen" descr="download (50).jpg"/>
          <p:cNvPicPr>
            <a:picLocks noChangeAspect="1"/>
          </p:cNvPicPr>
          <p:nvPr/>
        </p:nvPicPr>
        <p:blipFill>
          <a:blip r:embed="rId2" cstate="print"/>
          <a:stretch>
            <a:fillRect/>
          </a:stretch>
        </p:blipFill>
        <p:spPr>
          <a:xfrm>
            <a:off x="5292080" y="3677275"/>
            <a:ext cx="1656184" cy="198742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4" name="3 Imagen" descr="download (51).jpg"/>
          <p:cNvPicPr>
            <a:picLocks noChangeAspect="1"/>
          </p:cNvPicPr>
          <p:nvPr/>
        </p:nvPicPr>
        <p:blipFill>
          <a:blip r:embed="rId3" cstate="print"/>
          <a:stretch>
            <a:fillRect/>
          </a:stretch>
        </p:blipFill>
        <p:spPr>
          <a:xfrm>
            <a:off x="2267744" y="3717032"/>
            <a:ext cx="2466975" cy="18478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download (54).jpg"/>
          <p:cNvPicPr>
            <a:picLocks noChangeAspect="1"/>
          </p:cNvPicPr>
          <p:nvPr/>
        </p:nvPicPr>
        <p:blipFill>
          <a:blip r:embed="rId2" cstate="print">
            <a:duotone>
              <a:schemeClr val="bg2">
                <a:shade val="45000"/>
                <a:satMod val="135000"/>
              </a:schemeClr>
              <a:prstClr val="white"/>
            </a:duotone>
          </a:blip>
          <a:stretch>
            <a:fillRect/>
          </a:stretch>
        </p:blipFill>
        <p:spPr>
          <a:xfrm>
            <a:off x="5652120" y="1124744"/>
            <a:ext cx="2448272" cy="2747189"/>
          </a:xfrm>
          <a:prstGeom prst="rect">
            <a:avLst/>
          </a:prstGeom>
        </p:spPr>
      </p:pic>
      <p:pic>
        <p:nvPicPr>
          <p:cNvPr id="3" name="2 Imagen" descr="download (52).jpg"/>
          <p:cNvPicPr>
            <a:picLocks noChangeAspect="1"/>
          </p:cNvPicPr>
          <p:nvPr/>
        </p:nvPicPr>
        <p:blipFill>
          <a:blip r:embed="rId3" cstate="print">
            <a:duotone>
              <a:schemeClr val="bg2">
                <a:shade val="45000"/>
                <a:satMod val="135000"/>
              </a:schemeClr>
              <a:prstClr val="white"/>
            </a:duotone>
          </a:blip>
          <a:stretch>
            <a:fillRect/>
          </a:stretch>
        </p:blipFill>
        <p:spPr>
          <a:xfrm>
            <a:off x="971600" y="3429000"/>
            <a:ext cx="2305050" cy="1981200"/>
          </a:xfrm>
          <a:prstGeom prst="rect">
            <a:avLst/>
          </a:prstGeom>
        </p:spPr>
      </p:pic>
      <p:sp>
        <p:nvSpPr>
          <p:cNvPr id="2" name="1 CuadroTexto"/>
          <p:cNvSpPr txBox="1"/>
          <p:nvPr/>
        </p:nvSpPr>
        <p:spPr>
          <a:xfrm>
            <a:off x="395536" y="1340768"/>
            <a:ext cx="8208912" cy="4247317"/>
          </a:xfrm>
          <a:prstGeom prst="rect">
            <a:avLst/>
          </a:prstGeom>
          <a:noFill/>
        </p:spPr>
        <p:txBody>
          <a:bodyPr wrap="square" rtlCol="0">
            <a:spAutoFit/>
          </a:bodyPr>
          <a:lstStyle/>
          <a:p>
            <a:pPr>
              <a:buFont typeface="Arial" pitchFamily="34" charset="0"/>
              <a:buChar char="•"/>
            </a:pPr>
            <a:r>
              <a:rPr lang="es-MX" b="1" dirty="0" smtClean="0">
                <a:latin typeface="Arial" pitchFamily="34" charset="0"/>
                <a:cs typeface="Arial" pitchFamily="34" charset="0"/>
              </a:rPr>
              <a:t>COLONIZACION: Se crearon algunas instituciones protectoras de la salud y del salario, como las sociedades mutualistas y las cajas de ahorros.</a:t>
            </a:r>
          </a:p>
          <a:p>
            <a:pPr>
              <a:buFont typeface="Arial" pitchFamily="34" charset="0"/>
              <a:buChar char="•"/>
            </a:pPr>
            <a:endParaRPr lang="es-MX" b="1" dirty="0" smtClean="0">
              <a:latin typeface="Arial" pitchFamily="34" charset="0"/>
              <a:cs typeface="Arial" pitchFamily="34" charset="0"/>
            </a:endParaRPr>
          </a:p>
          <a:p>
            <a:pPr>
              <a:buFont typeface="Arial" pitchFamily="34" charset="0"/>
              <a:buChar char="•"/>
            </a:pPr>
            <a:endParaRPr lang="es-MX" b="1" dirty="0" smtClean="0">
              <a:latin typeface="Arial" pitchFamily="34" charset="0"/>
              <a:cs typeface="Arial" pitchFamily="34" charset="0"/>
            </a:endParaRPr>
          </a:p>
          <a:p>
            <a:pPr>
              <a:buFont typeface="Arial" pitchFamily="34" charset="0"/>
              <a:buChar char="•"/>
            </a:pPr>
            <a:r>
              <a:rPr lang="es-MX" b="1" dirty="0" smtClean="0">
                <a:latin typeface="Arial" pitchFamily="34" charset="0"/>
                <a:cs typeface="Arial" pitchFamily="34" charset="0"/>
              </a:rPr>
              <a:t>RENACIMIENTO: Nace el estado moderno, hay un crecimiento ideológico sobre la seguridad social:</a:t>
            </a:r>
          </a:p>
          <a:p>
            <a:pPr>
              <a:buFont typeface="Arial" pitchFamily="34" charset="0"/>
              <a:buChar char="•"/>
            </a:pPr>
            <a:endParaRPr lang="es-MX" b="1" dirty="0" smtClean="0">
              <a:latin typeface="Arial" pitchFamily="34" charset="0"/>
              <a:cs typeface="Arial" pitchFamily="34" charset="0"/>
            </a:endParaRPr>
          </a:p>
          <a:p>
            <a:r>
              <a:rPr lang="es-MX" b="1" dirty="0" smtClean="0">
                <a:latin typeface="Arial" pitchFamily="34" charset="0"/>
                <a:cs typeface="Arial" pitchFamily="34" charset="0"/>
              </a:rPr>
              <a:t>TOMAS MORO: “Lo que yo aseguro es que habrá bandoleros mientras haya desventurados, que no tengan que comer”.</a:t>
            </a:r>
          </a:p>
          <a:p>
            <a:endParaRPr lang="es-MX" b="1" dirty="0" smtClean="0">
              <a:latin typeface="Arial" pitchFamily="34" charset="0"/>
              <a:cs typeface="Arial" pitchFamily="34" charset="0"/>
            </a:endParaRPr>
          </a:p>
          <a:p>
            <a:r>
              <a:rPr lang="es-MX" b="1" dirty="0" smtClean="0">
                <a:latin typeface="Arial" pitchFamily="34" charset="0"/>
                <a:cs typeface="Arial" pitchFamily="34" charset="0"/>
              </a:rPr>
              <a:t>Montesquieu: “Algunas limosnas hechas al hombre en la calle, no substituyen las obligaciones del estado, que debe a todos los ciudadanos una subsistencia garantizada, alimento, vestido, y un genero de vida que no contradiga a la salud.</a:t>
            </a:r>
            <a:endParaRPr lang="es-MX" b="1"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2 Imagen" descr="download (55).jpg"/>
          <p:cNvPicPr>
            <a:picLocks noChangeAspect="1"/>
          </p:cNvPicPr>
          <p:nvPr/>
        </p:nvPicPr>
        <p:blipFill>
          <a:blip r:embed="rId2" cstate="print">
            <a:duotone>
              <a:schemeClr val="accent2">
                <a:shade val="45000"/>
                <a:satMod val="135000"/>
              </a:schemeClr>
              <a:prstClr val="white"/>
            </a:duotone>
          </a:blip>
          <a:stretch>
            <a:fillRect/>
          </a:stretch>
        </p:blipFill>
        <p:spPr>
          <a:xfrm>
            <a:off x="3851920" y="2708920"/>
            <a:ext cx="4032448" cy="3689261"/>
          </a:xfrm>
          <a:prstGeom prst="rect">
            <a:avLst/>
          </a:prstGeom>
        </p:spPr>
      </p:pic>
      <p:sp>
        <p:nvSpPr>
          <p:cNvPr id="2" name="1 CuadroTexto"/>
          <p:cNvSpPr txBox="1"/>
          <p:nvPr/>
        </p:nvSpPr>
        <p:spPr>
          <a:xfrm>
            <a:off x="323528" y="548680"/>
            <a:ext cx="8064896" cy="4247317"/>
          </a:xfrm>
          <a:prstGeom prst="rect">
            <a:avLst/>
          </a:prstGeom>
          <a:noFill/>
        </p:spPr>
        <p:txBody>
          <a:bodyPr wrap="square" rtlCol="0">
            <a:spAutoFit/>
          </a:bodyPr>
          <a:lstStyle/>
          <a:p>
            <a:pPr algn="just">
              <a:buFont typeface="Arial" pitchFamily="34" charset="0"/>
              <a:buChar char="•"/>
            </a:pPr>
            <a:r>
              <a:rPr lang="es-MX" b="1" dirty="0" smtClean="0">
                <a:latin typeface="Arial" pitchFamily="34" charset="0"/>
                <a:cs typeface="Arial" pitchFamily="34" charset="0"/>
              </a:rPr>
              <a:t>REVOLUCION INDUSTRIAL: A medida que la industria creció, los trabajadores en virtud de  las malas condiciones de trabajo y de vida, empezaron a unirse con el afán de protegerse, recurriendo para ello a la figura de la corporación. </a:t>
            </a:r>
          </a:p>
          <a:p>
            <a:pPr algn="just">
              <a:buFont typeface="Arial" pitchFamily="34" charset="0"/>
              <a:buChar char="•"/>
            </a:pPr>
            <a:endParaRPr lang="es-MX" b="1" dirty="0" smtClean="0">
              <a:latin typeface="Arial" pitchFamily="34" charset="0"/>
              <a:cs typeface="Arial" pitchFamily="34" charset="0"/>
            </a:endParaRPr>
          </a:p>
          <a:p>
            <a:pPr algn="just"/>
            <a:r>
              <a:rPr lang="es-MX" b="1" dirty="0" smtClean="0">
                <a:latin typeface="Arial" pitchFamily="34" charset="0"/>
                <a:cs typeface="Arial" pitchFamily="34" charset="0"/>
              </a:rPr>
              <a:t>En 1889 se lanza un manifiesto en el que se abordan aspectos específicos de intereses para la clase trabajadora expresando:</a:t>
            </a:r>
          </a:p>
          <a:p>
            <a:pPr algn="just"/>
            <a:endParaRPr lang="es-MX" b="1" dirty="0" smtClean="0">
              <a:latin typeface="Arial" pitchFamily="34" charset="0"/>
              <a:cs typeface="Arial" pitchFamily="34" charset="0"/>
            </a:endParaRPr>
          </a:p>
          <a:p>
            <a:pPr algn="just"/>
            <a:r>
              <a:rPr lang="es-MX" b="1" dirty="0" smtClean="0">
                <a:latin typeface="Arial" pitchFamily="34" charset="0"/>
                <a:cs typeface="Arial" pitchFamily="34" charset="0"/>
              </a:rPr>
              <a:t>Una legislación protectora efectiva de trabajo en la que se reclamaba:</a:t>
            </a:r>
          </a:p>
          <a:p>
            <a:pPr algn="just"/>
            <a:endParaRPr lang="es-MX" b="1" dirty="0" smtClean="0">
              <a:latin typeface="Arial" pitchFamily="34" charset="0"/>
              <a:cs typeface="Arial" pitchFamily="34" charset="0"/>
            </a:endParaRPr>
          </a:p>
          <a:p>
            <a:pPr algn="just">
              <a:buFont typeface="Wingdings" pitchFamily="2" charset="2"/>
              <a:buChar char="ü"/>
            </a:pPr>
            <a:r>
              <a:rPr lang="es-MX" b="1" dirty="0" smtClean="0">
                <a:latin typeface="Arial" pitchFamily="34" charset="0"/>
                <a:cs typeface="Arial" pitchFamily="34" charset="0"/>
              </a:rPr>
              <a:t>limitación de jornada máxima de trabajo de 8 horas.</a:t>
            </a:r>
          </a:p>
          <a:p>
            <a:pPr algn="just">
              <a:buFont typeface="Wingdings" pitchFamily="2" charset="2"/>
              <a:buChar char="ü"/>
            </a:pPr>
            <a:r>
              <a:rPr lang="es-MX" b="1" dirty="0" smtClean="0">
                <a:latin typeface="Arial" pitchFamily="34" charset="0"/>
                <a:cs typeface="Arial" pitchFamily="34" charset="0"/>
              </a:rPr>
              <a:t>prohibición de trabajo a niños menores de 14 años y reducción de jornada de 6 horas para años de 14 a 18 años.</a:t>
            </a:r>
          </a:p>
          <a:p>
            <a:pPr algn="just">
              <a:buFont typeface="Wingdings" pitchFamily="2" charset="2"/>
              <a:buChar char="ü"/>
            </a:pPr>
            <a:r>
              <a:rPr lang="es-MX" b="1" dirty="0" smtClean="0">
                <a:latin typeface="Arial" pitchFamily="34" charset="0"/>
                <a:cs typeface="Arial" pitchFamily="34" charset="0"/>
              </a:rPr>
              <a:t>Suspensión del trabajo nocturno, salvo en aquellas ramas de la industria cuya naturaleza exija su funcionamiento ininterrumpido.</a:t>
            </a:r>
            <a:endParaRPr lang="es-MX" b="1"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836713"/>
            <a:ext cx="8424936" cy="954107"/>
          </a:xfrm>
          <a:prstGeom prst="rect">
            <a:avLst/>
          </a:prstGeom>
          <a:noFill/>
        </p:spPr>
        <p:txBody>
          <a:bodyPr wrap="square" rtlCol="0">
            <a:spAutoFit/>
          </a:bodyPr>
          <a:lstStyle/>
          <a:p>
            <a:r>
              <a:rPr lang="es-MX" sz="2800" b="1" dirty="0" smtClean="0">
                <a:latin typeface="Arial" pitchFamily="34" charset="0"/>
                <a:cs typeface="Arial" pitchFamily="34" charset="0"/>
              </a:rPr>
              <a:t>Bibliografía del tema:</a:t>
            </a:r>
          </a:p>
          <a:p>
            <a:endParaRPr lang="es-ES" sz="2800" b="1" dirty="0" smtClean="0">
              <a:latin typeface="Arial" pitchFamily="34" charset="0"/>
              <a:cs typeface="Arial" pitchFamily="34" charset="0"/>
            </a:endParaRPr>
          </a:p>
        </p:txBody>
      </p:sp>
      <p:sp>
        <p:nvSpPr>
          <p:cNvPr id="3" name="2 Rectángulo"/>
          <p:cNvSpPr/>
          <p:nvPr/>
        </p:nvSpPr>
        <p:spPr>
          <a:xfrm>
            <a:off x="395536" y="2204864"/>
            <a:ext cx="7560840" cy="1477328"/>
          </a:xfrm>
          <a:prstGeom prst="rect">
            <a:avLst/>
          </a:prstGeom>
        </p:spPr>
        <p:txBody>
          <a:bodyPr wrap="square">
            <a:spAutoFit/>
          </a:bodyPr>
          <a:lstStyle/>
          <a:p>
            <a:r>
              <a:rPr lang="es-ES" dirty="0" smtClean="0"/>
              <a:t>Cazares García, </a:t>
            </a:r>
            <a:r>
              <a:rPr lang="es-ES" dirty="0" smtClean="0"/>
              <a:t>Gustavo. (2007). Derecho a la Seguridad Social. </a:t>
            </a:r>
            <a:r>
              <a:rPr lang="es-ES" dirty="0" smtClean="0"/>
              <a:t>México: Porrua.</a:t>
            </a:r>
          </a:p>
          <a:p>
            <a:endParaRPr lang="es-ES" dirty="0" smtClean="0"/>
          </a:p>
          <a:p>
            <a:r>
              <a:rPr lang="es-ES" dirty="0" smtClean="0"/>
              <a:t>Ley del Seguro Social.</a:t>
            </a:r>
          </a:p>
          <a:p>
            <a:endParaRPr lang="es-ES" dirty="0" smtClean="0"/>
          </a:p>
          <a:p>
            <a:endParaRPr lang="es-MX" dirty="0"/>
          </a:p>
        </p:txBody>
      </p:sp>
    </p:spTree>
    <p:extLst>
      <p:ext uri="{BB962C8B-B14F-4D97-AF65-F5344CB8AC3E}">
        <p14:creationId xmlns=""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1384995"/>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t>
            </a:r>
            <a:r>
              <a:rPr lang="es-MX" sz="2800" b="1" dirty="0" smtClean="0">
                <a:latin typeface="Arial" pitchFamily="34" charset="0"/>
                <a:cs typeface="Arial" pitchFamily="34" charset="0"/>
              </a:rPr>
              <a:t>Disposiciones generales</a:t>
            </a:r>
            <a:endParaRPr lang="es-MX" sz="2800" b="1" dirty="0" smtClean="0">
              <a:latin typeface="Arial" pitchFamily="34" charset="0"/>
              <a:cs typeface="Arial" pitchFamily="34" charset="0"/>
            </a:endParaRPr>
          </a:p>
          <a:p>
            <a:pPr algn="just"/>
            <a:endParaRPr lang="es-MX" sz="2800" b="1" dirty="0" smtClean="0">
              <a:latin typeface="Arial" pitchFamily="34" charset="0"/>
              <a:cs typeface="Arial" pitchFamily="34" charset="0"/>
            </a:endParaRPr>
          </a:p>
          <a:p>
            <a:pPr algn="just"/>
            <a:r>
              <a:rPr lang="es-MX" sz="2800" b="1" dirty="0" smtClean="0">
                <a:latin typeface="Arial" pitchFamily="34" charset="0"/>
                <a:cs typeface="Arial" pitchFamily="34" charset="0"/>
              </a:rPr>
              <a:t>Resumen:</a:t>
            </a:r>
          </a:p>
        </p:txBody>
      </p:sp>
      <p:sp>
        <p:nvSpPr>
          <p:cNvPr id="3" name="2 Rectángulo"/>
          <p:cNvSpPr/>
          <p:nvPr/>
        </p:nvSpPr>
        <p:spPr>
          <a:xfrm>
            <a:off x="395536" y="2060848"/>
            <a:ext cx="7992888" cy="4524315"/>
          </a:xfrm>
          <a:prstGeom prst="rect">
            <a:avLst/>
          </a:prstGeom>
        </p:spPr>
        <p:txBody>
          <a:bodyPr wrap="square">
            <a:spAutoFit/>
          </a:bodyPr>
          <a:lstStyle/>
          <a:p>
            <a:pPr algn="just" fontAlgn="base"/>
            <a:r>
              <a:rPr lang="es-ES" b="1" dirty="0" smtClean="0">
                <a:latin typeface="Arial" pitchFamily="34" charset="0"/>
                <a:cs typeface="Arial" pitchFamily="34" charset="0"/>
              </a:rPr>
              <a:t>La seguridad social es un conjunto de medidas que la sociedad proporciona a sus integrantes con la finalidad de evitar desequilibrios económicos y sociales que, de no resolverse, significarían la reducción o la pérdida de los ingresos a causa de contingencias como la enfermedad, los accidentes, la maternidad o el desempleo, entre otras.</a:t>
            </a:r>
          </a:p>
          <a:p>
            <a:pPr algn="just" fontAlgn="base"/>
            <a:r>
              <a:rPr lang="es-ES" b="1" dirty="0" smtClean="0">
                <a:latin typeface="Arial" pitchFamily="34" charset="0"/>
                <a:cs typeface="Arial" pitchFamily="34" charset="0"/>
              </a:rPr>
              <a:t>La forma más común de identificar la seguridad social es mediante las prestaciones y la asistencia médica, sin embargo, esas son solo algunas de las formas en las que se presenta en la vida cotidiana. En los hechos, la seguridad social también se encuentra en los actos solidarios e inclusivos de las personas hacia los demás, pues esos actos llevan en sí mismos la búsqueda del bienestar social</a:t>
            </a:r>
            <a:r>
              <a:rPr lang="es-ES" b="1" dirty="0" smtClean="0">
                <a:latin typeface="Arial" pitchFamily="34" charset="0"/>
                <a:cs typeface="Arial" pitchFamily="34" charset="0"/>
              </a:rPr>
              <a:t>.</a:t>
            </a:r>
          </a:p>
          <a:p>
            <a:pPr algn="just" fontAlgn="base"/>
            <a:endParaRPr lang="es-ES" b="1" dirty="0" smtClean="0">
              <a:latin typeface="Arial" pitchFamily="34" charset="0"/>
              <a:cs typeface="Arial" pitchFamily="34" charset="0"/>
            </a:endParaRPr>
          </a:p>
          <a:p>
            <a:pPr algn="just" fontAlgn="base"/>
            <a:r>
              <a:rPr lang="es-ES" b="1" dirty="0" smtClean="0">
                <a:latin typeface="Arial" pitchFamily="34" charset="0"/>
                <a:cs typeface="Arial" pitchFamily="34" charset="0"/>
              </a:rPr>
              <a:t>PALABRAS CLAVE: </a:t>
            </a:r>
          </a:p>
          <a:p>
            <a:pPr algn="just" fontAlgn="base"/>
            <a:r>
              <a:rPr lang="es-ES" b="1" dirty="0" smtClean="0">
                <a:latin typeface="Arial" pitchFamily="34" charset="0"/>
                <a:cs typeface="Arial" pitchFamily="34" charset="0"/>
              </a:rPr>
              <a:t>PRESTACIONES</a:t>
            </a:r>
          </a:p>
          <a:p>
            <a:pPr algn="just" fontAlgn="base"/>
            <a:r>
              <a:rPr lang="es-ES" b="1" dirty="0" smtClean="0">
                <a:latin typeface="Arial" pitchFamily="34" charset="0"/>
                <a:cs typeface="Arial" pitchFamily="34" charset="0"/>
              </a:rPr>
              <a:t>ASISTENCIA</a:t>
            </a:r>
          </a:p>
          <a:p>
            <a:pPr algn="just" fontAlgn="base"/>
            <a:r>
              <a:rPr lang="es-ES" b="1" dirty="0" smtClean="0">
                <a:latin typeface="Arial" pitchFamily="34" charset="0"/>
                <a:cs typeface="Arial" pitchFamily="34" charset="0"/>
              </a:rPr>
              <a:t>BIENESTAR</a:t>
            </a:r>
            <a:endParaRPr lang="es-ES"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612845"/>
            <a:ext cx="7776864" cy="4524315"/>
          </a:xfrm>
          <a:prstGeom prst="rect">
            <a:avLst/>
          </a:prstGeom>
        </p:spPr>
        <p:txBody>
          <a:bodyPr wrap="square">
            <a:spAutoFit/>
          </a:bodyPr>
          <a:lstStyle/>
          <a:p>
            <a:pPr algn="just"/>
            <a:r>
              <a:rPr lang="en-US" b="1" dirty="0" smtClean="0">
                <a:latin typeface="Arial" pitchFamily="34" charset="0"/>
                <a:cs typeface="Arial" pitchFamily="34" charset="0"/>
              </a:rPr>
              <a:t>ABSTRACT:</a:t>
            </a:r>
          </a:p>
          <a:p>
            <a:pPr algn="just"/>
            <a:r>
              <a:rPr lang="en-US" b="1" dirty="0" smtClean="0">
                <a:latin typeface="Arial" pitchFamily="34" charset="0"/>
                <a:cs typeface="Arial" pitchFamily="34" charset="0"/>
              </a:rPr>
              <a:t>Social </a:t>
            </a:r>
            <a:r>
              <a:rPr lang="en-US" b="1" dirty="0" smtClean="0">
                <a:latin typeface="Arial" pitchFamily="34" charset="0"/>
                <a:cs typeface="Arial" pitchFamily="34" charset="0"/>
              </a:rPr>
              <a:t>security is a set of measures which society provides for its members in order to avoid economic and social imbalances that, if left unresolved, would mean the reduction or loss of income due to contingencies such as sickness, accidents, maternity or unemployment, among others. </a:t>
            </a:r>
          </a:p>
          <a:p>
            <a:pPr algn="just"/>
            <a:r>
              <a:rPr lang="en-US" b="1" dirty="0" smtClean="0">
                <a:latin typeface="Arial" pitchFamily="34" charset="0"/>
                <a:cs typeface="Arial" pitchFamily="34" charset="0"/>
              </a:rPr>
              <a:t>The most common way of identifying social security is through the benefits and medical care, however, these are just some of the ways in which occurs in everyday life. In fact, social security is also in solidarity actions and inclusive of people towards others, because these acts carry in themselves the pursuit of social welfare. </a:t>
            </a:r>
          </a:p>
          <a:p>
            <a:pPr algn="just"/>
            <a:endParaRPr lang="en-US" b="1" dirty="0" smtClean="0">
              <a:latin typeface="Arial" pitchFamily="34" charset="0"/>
              <a:cs typeface="Arial" pitchFamily="34" charset="0"/>
            </a:endParaRPr>
          </a:p>
          <a:p>
            <a:pPr algn="just"/>
            <a:r>
              <a:rPr lang="en-US" b="1" dirty="0" smtClean="0">
                <a:latin typeface="Arial" pitchFamily="34" charset="0"/>
                <a:cs typeface="Arial" pitchFamily="34" charset="0"/>
              </a:rPr>
              <a:t>KEYWORDS: </a:t>
            </a:r>
          </a:p>
          <a:p>
            <a:pPr algn="just"/>
            <a:r>
              <a:rPr lang="en-US" b="1" dirty="0" smtClean="0">
                <a:latin typeface="Arial" pitchFamily="34" charset="0"/>
                <a:cs typeface="Arial" pitchFamily="34" charset="0"/>
              </a:rPr>
              <a:t>BENEFITS </a:t>
            </a:r>
          </a:p>
          <a:p>
            <a:pPr algn="just"/>
            <a:r>
              <a:rPr lang="en-US" b="1" dirty="0" smtClean="0">
                <a:latin typeface="Arial" pitchFamily="34" charset="0"/>
                <a:cs typeface="Arial" pitchFamily="34" charset="0"/>
              </a:rPr>
              <a:t>ASSISTANCE </a:t>
            </a:r>
          </a:p>
          <a:p>
            <a:r>
              <a:rPr lang="en-US" b="1" dirty="0" smtClean="0"/>
              <a:t>WELFARE</a:t>
            </a:r>
            <a:endParaRPr lang="es-MX"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55576" y="1718204"/>
            <a:ext cx="7632848" cy="2616101"/>
          </a:xfrm>
          <a:prstGeom prst="rect">
            <a:avLst/>
          </a:prstGeom>
          <a:noFill/>
        </p:spPr>
        <p:txBody>
          <a:bodyPr wrap="square" rtlCol="0">
            <a:spAutoFit/>
          </a:bodyPr>
          <a:lstStyle/>
          <a:p>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a:t>
            </a:r>
          </a:p>
          <a:p>
            <a:endParaRPr lang="es-MX" sz="2800" b="1" dirty="0" smtClean="0">
              <a:latin typeface="Arial" pitchFamily="34" charset="0"/>
              <a:cs typeface="Arial" pitchFamily="34" charset="0"/>
            </a:endParaRPr>
          </a:p>
          <a:p>
            <a:pPr algn="just"/>
            <a:r>
              <a:rPr lang="es-MX" sz="1600" b="1" dirty="0" smtClean="0">
                <a:latin typeface="Arial" pitchFamily="34" charset="0"/>
                <a:cs typeface="Arial" pitchFamily="34" charset="0"/>
              </a:rPr>
              <a:t>Que el alumno identifique el objetivo de la seguridad social integral mediante diversas instituciones, que tiene como finalidad proteger a los habitantes de la Republica de las contingencias de enfermedades y accidentes, sean o no de trabajo, cesantía, maternidad vejez, etc. Así como el manejo procedimental de los recursos establecidos a su aplicación.</a:t>
            </a:r>
            <a:endParaRPr lang="es-MX" sz="16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404664"/>
            <a:ext cx="8496943" cy="3939540"/>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a:t>
            </a:r>
            <a:r>
              <a:rPr lang="es-MX" sz="2800" dirty="0" smtClean="0">
                <a:latin typeface="Arial" pitchFamily="34" charset="0"/>
                <a:cs typeface="Arial" pitchFamily="34" charset="0"/>
              </a:rPr>
              <a:t>I: </a:t>
            </a:r>
            <a:r>
              <a:rPr lang="es-MX" sz="2800" dirty="0" smtClean="0">
                <a:latin typeface="Arial" pitchFamily="34" charset="0"/>
                <a:cs typeface="Arial" pitchFamily="34" charset="0"/>
              </a:rPr>
              <a:t>Disposiciones generales</a:t>
            </a:r>
            <a:r>
              <a:rPr lang="es-MX" sz="2800" dirty="0" smtClean="0">
                <a:latin typeface="Arial" pitchFamily="34" charset="0"/>
                <a:cs typeface="Arial" pitchFamily="34" charset="0"/>
              </a:rPr>
              <a:t> </a:t>
            </a:r>
            <a:endParaRPr lang="es-MX" sz="2800" dirty="0" smtClean="0">
              <a:latin typeface="Arial" pitchFamily="34" charset="0"/>
              <a:cs typeface="Arial" pitchFamily="34" charset="0"/>
            </a:endParaRPr>
          </a:p>
          <a:p>
            <a:pPr algn="ct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r>
              <a:rPr lang="es-MX" sz="2800" b="1" dirty="0" smtClean="0">
                <a:latin typeface="Arial" pitchFamily="34" charset="0"/>
                <a:cs typeface="Arial" pitchFamily="34" charset="0"/>
              </a:rPr>
              <a:t>:</a:t>
            </a:r>
          </a:p>
          <a:p>
            <a:endParaRPr lang="es-MX" sz="2800" b="1" dirty="0" smtClean="0">
              <a:latin typeface="Arial" pitchFamily="34" charset="0"/>
              <a:cs typeface="Arial" pitchFamily="34" charset="0"/>
            </a:endParaRPr>
          </a:p>
          <a:p>
            <a:r>
              <a:rPr lang="es-MX" b="1" dirty="0" smtClean="0">
                <a:latin typeface="Arial" pitchFamily="34" charset="0"/>
                <a:cs typeface="Arial" pitchFamily="34" charset="0"/>
              </a:rPr>
              <a:t>Conocer el origen de la seguridad social y la evolución de la misma a través del tiempo.</a:t>
            </a:r>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3416320"/>
          </a:xfrm>
          <a:prstGeom prst="rect">
            <a:avLst/>
          </a:prstGeom>
          <a:noFill/>
        </p:spPr>
        <p:txBody>
          <a:bodyPr wrap="square" rtlCol="0">
            <a:spAutoFit/>
          </a:bodyPr>
          <a:lstStyle/>
          <a:p>
            <a:r>
              <a:rPr lang="es-MX" sz="2800" b="1" dirty="0" smtClean="0">
                <a:latin typeface="Arial" pitchFamily="34" charset="0"/>
                <a:cs typeface="Arial" pitchFamily="34" charset="0"/>
              </a:rPr>
              <a:t>Tema:</a:t>
            </a:r>
          </a:p>
          <a:p>
            <a:endParaRPr lang="es-MX" sz="2800" b="1" dirty="0">
              <a:latin typeface="Arial" pitchFamily="34" charset="0"/>
              <a:cs typeface="Arial" pitchFamily="34" charset="0"/>
            </a:endParaRPr>
          </a:p>
          <a:p>
            <a:r>
              <a:rPr lang="es-MX" sz="2400" dirty="0">
                <a:latin typeface="Arial" pitchFamily="34" charset="0"/>
                <a:cs typeface="Arial" pitchFamily="34" charset="0"/>
              </a:rPr>
              <a:t>1.1. </a:t>
            </a:r>
            <a:r>
              <a:rPr lang="es-MX" sz="2400" dirty="0" smtClean="0">
                <a:latin typeface="Arial" pitchFamily="34" charset="0"/>
                <a:cs typeface="Arial" pitchFamily="34" charset="0"/>
              </a:rPr>
              <a:t>Disposiciones generales</a:t>
            </a:r>
            <a:endParaRPr lang="es-MX" sz="2400" dirty="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smtClean="0">
                <a:latin typeface="Arial" pitchFamily="34" charset="0"/>
                <a:cs typeface="Arial" pitchFamily="34" charset="0"/>
              </a:rPr>
              <a:t>Introducción</a:t>
            </a:r>
            <a:r>
              <a:rPr lang="es-MX" sz="2800" b="1" dirty="0" smtClean="0">
                <a:latin typeface="Arial" pitchFamily="34" charset="0"/>
                <a:cs typeface="Arial" pitchFamily="34" charset="0"/>
              </a:rPr>
              <a:t>:</a:t>
            </a:r>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3" name="2 Rectángulo"/>
          <p:cNvSpPr/>
          <p:nvPr/>
        </p:nvSpPr>
        <p:spPr>
          <a:xfrm>
            <a:off x="179512" y="2708920"/>
            <a:ext cx="8640960" cy="1415772"/>
          </a:xfrm>
          <a:prstGeom prst="rect">
            <a:avLst/>
          </a:prstGeom>
        </p:spPr>
        <p:txBody>
          <a:bodyPr wrap="square">
            <a:spAutoFit/>
          </a:bodyPr>
          <a:lstStyle/>
          <a:p>
            <a:pPr algn="just"/>
            <a:r>
              <a:rPr lang="es-ES" sz="1600" b="1" dirty="0" smtClean="0">
                <a:latin typeface="Arial" pitchFamily="34" charset="0"/>
                <a:cs typeface="Arial" pitchFamily="34" charset="0"/>
              </a:rPr>
              <a:t>El concepto de seguridad social es muy abarcativo y resulta difícil estimar una definición precisa, en el marco de la gran cantidad de cambios que han involucrado a su nacimiento y desarrollo desde fines del siglo XIX </a:t>
            </a:r>
            <a:r>
              <a:rPr lang="es-ES" sz="1600" b="1" dirty="0" smtClean="0">
                <a:latin typeface="Arial" pitchFamily="34" charset="0"/>
                <a:cs typeface="Arial" pitchFamily="34" charset="0"/>
              </a:rPr>
              <a:t>hasta la actualidad</a:t>
            </a:r>
            <a:r>
              <a:rPr lang="es-ES" dirty="0" smtClean="0"/>
              <a:t>.</a:t>
            </a:r>
            <a:r>
              <a:rPr lang="es-ES" dirty="0" smtClean="0"/>
              <a:t/>
            </a:r>
            <a:br>
              <a:rPr lang="es-ES" dirty="0" smtClean="0"/>
            </a:br>
            <a:r>
              <a:rPr lang="es-ES" dirty="0" smtClean="0"/>
              <a:t/>
            </a:r>
            <a:br>
              <a:rPr lang="es-ES" dirty="0" smtClean="0"/>
            </a:br>
            <a:endParaRPr lang="es-MX"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3046988"/>
          </a:xfrm>
          <a:prstGeom prst="rect">
            <a:avLst/>
          </a:prstGeom>
          <a:noFill/>
        </p:spPr>
        <p:txBody>
          <a:bodyPr wrap="square" rtlCol="0">
            <a:spAutoFit/>
          </a:bodyPr>
          <a:lstStyle/>
          <a:p>
            <a:r>
              <a:rPr lang="es-MX" sz="2800" b="1" dirty="0" smtClean="0">
                <a:latin typeface="Arial" pitchFamily="34" charset="0"/>
                <a:cs typeface="Arial" pitchFamily="34" charset="0"/>
              </a:rPr>
              <a:t>Desarrollo del Tema</a:t>
            </a:r>
            <a:r>
              <a:rPr lang="es-MX" sz="2800" b="1" dirty="0" smtClean="0">
                <a:latin typeface="Arial" pitchFamily="34" charset="0"/>
                <a:cs typeface="Arial" pitchFamily="34" charset="0"/>
              </a:rPr>
              <a:t>:</a:t>
            </a:r>
          </a:p>
          <a:p>
            <a:endParaRPr lang="es-MX" sz="2800" b="1" dirty="0" smtClean="0">
              <a:latin typeface="Arial" pitchFamily="34" charset="0"/>
              <a:cs typeface="Arial" pitchFamily="34" charset="0"/>
            </a:endParaRPr>
          </a:p>
          <a:p>
            <a:r>
              <a:rPr lang="es-MX"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rPr>
              <a:t>1.1 DEFINICION DE SEGURIDAD SOCIAL</a:t>
            </a:r>
          </a:p>
          <a:p>
            <a:endParaRPr lang="es-MX"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endParaRPr>
          </a:p>
          <a:p>
            <a:endParaRPr lang="es-MX"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endParaRP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3" name="2 CuadroTexto"/>
          <p:cNvSpPr txBox="1"/>
          <p:nvPr/>
        </p:nvSpPr>
        <p:spPr>
          <a:xfrm>
            <a:off x="323528" y="2132856"/>
            <a:ext cx="8352928" cy="923330"/>
          </a:xfrm>
          <a:prstGeom prst="rect">
            <a:avLst/>
          </a:prstGeom>
          <a:noFill/>
        </p:spPr>
        <p:txBody>
          <a:bodyPr wrap="square" rtlCol="0">
            <a:spAutoFit/>
          </a:bodyPr>
          <a:lstStyle/>
          <a:p>
            <a:r>
              <a:rPr lang="es-MX" dirty="0" smtClean="0"/>
              <a:t>Es la obligación que tienen tanto el Estado, como los particulares, de proporcionar protección a los trabajadores, a los que necesitan un mayor bienestar en el ámbito de justicia social, integral y dignidad humana.</a:t>
            </a:r>
            <a:endParaRPr lang="es-MX" dirty="0"/>
          </a:p>
        </p:txBody>
      </p:sp>
      <p:pic>
        <p:nvPicPr>
          <p:cNvPr id="5" name="4 Imagen" descr="download (43).jpg"/>
          <p:cNvPicPr>
            <a:picLocks noChangeAspect="1"/>
          </p:cNvPicPr>
          <p:nvPr/>
        </p:nvPicPr>
        <p:blipFill>
          <a:blip r:embed="rId2" cstate="print"/>
          <a:stretch>
            <a:fillRect/>
          </a:stretch>
        </p:blipFill>
        <p:spPr>
          <a:xfrm>
            <a:off x="1331640" y="4005064"/>
            <a:ext cx="2000250" cy="1952625"/>
          </a:xfrm>
          <a:prstGeom prst="rect">
            <a:avLst/>
          </a:prstGeom>
        </p:spPr>
      </p:pic>
      <p:pic>
        <p:nvPicPr>
          <p:cNvPr id="6" name="5 Imagen" descr="download (44).jpg"/>
          <p:cNvPicPr>
            <a:picLocks noChangeAspect="1"/>
          </p:cNvPicPr>
          <p:nvPr/>
        </p:nvPicPr>
        <p:blipFill>
          <a:blip r:embed="rId3" cstate="print"/>
          <a:stretch>
            <a:fillRect/>
          </a:stretch>
        </p:blipFill>
        <p:spPr>
          <a:xfrm>
            <a:off x="4572000" y="4077072"/>
            <a:ext cx="2466975" cy="1847850"/>
          </a:xfrm>
          <a:prstGeom prst="rect">
            <a:avLst/>
          </a:prstGeom>
        </p:spPr>
      </p:pic>
    </p:spTree>
    <p:extLst>
      <p:ext uri="{BB962C8B-B14F-4D97-AF65-F5344CB8AC3E}">
        <p14:creationId xmlns="" xmlns:p14="http://schemas.microsoft.com/office/powerpoint/2010/main" val="3759760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611560" y="1844824"/>
            <a:ext cx="7920880" cy="1754326"/>
          </a:xfrm>
          <a:prstGeom prst="rect">
            <a:avLst/>
          </a:prstGeom>
        </p:spPr>
        <p:txBody>
          <a:bodyPr wrap="square">
            <a:spAutoFit/>
          </a:bodyPr>
          <a:lstStyle/>
          <a:p>
            <a:pPr algn="just"/>
            <a:r>
              <a:rPr lang="es-ES" b="1" dirty="0" smtClean="0">
                <a:latin typeface="Arial" pitchFamily="34" charset="0"/>
                <a:cs typeface="Arial" pitchFamily="34" charset="0"/>
              </a:rPr>
              <a:t> Ley del Seguro Social, Artículo </a:t>
            </a:r>
            <a:r>
              <a:rPr lang="es-ES" b="1" dirty="0" smtClean="0">
                <a:latin typeface="Arial" pitchFamily="34" charset="0"/>
                <a:cs typeface="Arial" pitchFamily="34" charset="0"/>
              </a:rPr>
              <a:t>2. La seguridad social tiene por finalidad garantizar el derecho a la salud, la asistencia </a:t>
            </a:r>
            <a:r>
              <a:rPr lang="es-ES" b="1" dirty="0" smtClean="0">
                <a:latin typeface="Arial" pitchFamily="34" charset="0"/>
                <a:cs typeface="Arial" pitchFamily="34" charset="0"/>
              </a:rPr>
              <a:t> médica</a:t>
            </a:r>
            <a:r>
              <a:rPr lang="es-ES" b="1" dirty="0" smtClean="0">
                <a:latin typeface="Arial" pitchFamily="34" charset="0"/>
                <a:cs typeface="Arial" pitchFamily="34" charset="0"/>
              </a:rPr>
              <a:t>, la protección de los medios </a:t>
            </a:r>
            <a:r>
              <a:rPr lang="es-ES" b="1" dirty="0" smtClean="0">
                <a:latin typeface="Arial" pitchFamily="34" charset="0"/>
                <a:cs typeface="Arial" pitchFamily="34" charset="0"/>
              </a:rPr>
              <a:t>de subsistencia </a:t>
            </a:r>
            <a:r>
              <a:rPr lang="es-ES" b="1" dirty="0" smtClean="0">
                <a:latin typeface="Arial" pitchFamily="34" charset="0"/>
                <a:cs typeface="Arial" pitchFamily="34" charset="0"/>
              </a:rPr>
              <a:t>y los servicios sociales necesarios para el bienestar </a:t>
            </a:r>
            <a:r>
              <a:rPr lang="es-ES" b="1" dirty="0" smtClean="0">
                <a:latin typeface="Arial" pitchFamily="34" charset="0"/>
                <a:cs typeface="Arial" pitchFamily="34" charset="0"/>
              </a:rPr>
              <a:t> individual </a:t>
            </a:r>
            <a:r>
              <a:rPr lang="es-ES" b="1" dirty="0" smtClean="0">
                <a:latin typeface="Arial" pitchFamily="34" charset="0"/>
                <a:cs typeface="Arial" pitchFamily="34" charset="0"/>
              </a:rPr>
              <a:t>y colectivo, así como el otorgamiento de una pensión </a:t>
            </a:r>
            <a:r>
              <a:rPr lang="es-ES" b="1" dirty="0" smtClean="0">
                <a:latin typeface="Arial" pitchFamily="34" charset="0"/>
                <a:cs typeface="Arial" pitchFamily="34" charset="0"/>
              </a:rPr>
              <a:t>que, en </a:t>
            </a:r>
            <a:r>
              <a:rPr lang="es-ES" b="1" dirty="0" smtClean="0">
                <a:latin typeface="Arial" pitchFamily="34" charset="0"/>
                <a:cs typeface="Arial" pitchFamily="34" charset="0"/>
              </a:rPr>
              <a:t>su caso y previo cumplimiento de </a:t>
            </a:r>
            <a:r>
              <a:rPr lang="es-ES" b="1" dirty="0" smtClean="0">
                <a:latin typeface="Arial" pitchFamily="34" charset="0"/>
                <a:cs typeface="Arial" pitchFamily="34" charset="0"/>
              </a:rPr>
              <a:t> los </a:t>
            </a:r>
            <a:r>
              <a:rPr lang="es-ES" b="1" dirty="0" smtClean="0">
                <a:latin typeface="Arial" pitchFamily="34" charset="0"/>
                <a:cs typeface="Arial" pitchFamily="34" charset="0"/>
              </a:rPr>
              <a:t>requisitos legales, será garantizada por el Estado. </a:t>
            </a:r>
            <a:endParaRPr lang="es-ES" b="1" dirty="0">
              <a:latin typeface="Arial" pitchFamily="34" charset="0"/>
              <a:cs typeface="Arial" pitchFamily="34" charset="0"/>
            </a:endParaRPr>
          </a:p>
        </p:txBody>
      </p:sp>
      <p:sp>
        <p:nvSpPr>
          <p:cNvPr id="5" name="4 Rectángulo"/>
          <p:cNvSpPr/>
          <p:nvPr/>
        </p:nvSpPr>
        <p:spPr>
          <a:xfrm>
            <a:off x="395536" y="548680"/>
            <a:ext cx="4011034" cy="923330"/>
          </a:xfrm>
          <a:prstGeom prst="rect">
            <a:avLst/>
          </a:prstGeom>
          <a:noFill/>
        </p:spPr>
        <p:txBody>
          <a:bodyPr wrap="none" lIns="91440" tIns="45720" rIns="91440" bIns="45720">
            <a:spAutoFit/>
          </a:bodyPr>
          <a:lstStyle/>
          <a:p>
            <a:pPr algn="ctr"/>
            <a:r>
              <a:rPr lang="es-E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1.2 Finalidad </a:t>
            </a:r>
            <a:endParaRPr lang="es-E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6" name="5 Imagen" descr="download (45).jpg"/>
          <p:cNvPicPr>
            <a:picLocks noChangeAspect="1"/>
          </p:cNvPicPr>
          <p:nvPr/>
        </p:nvPicPr>
        <p:blipFill>
          <a:blip r:embed="rId2" cstate="print"/>
          <a:stretch>
            <a:fillRect/>
          </a:stretch>
        </p:blipFill>
        <p:spPr>
          <a:xfrm>
            <a:off x="3563888" y="3933056"/>
            <a:ext cx="1524000" cy="24479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548680"/>
            <a:ext cx="8352928" cy="3139321"/>
          </a:xfrm>
          <a:prstGeom prst="rect">
            <a:avLst/>
          </a:prstGeom>
          <a:noFill/>
        </p:spPr>
        <p:txBody>
          <a:bodyPr wrap="square" rtlCol="0">
            <a:spAutoFit/>
          </a:bodyPr>
          <a:lstStyle/>
          <a:p>
            <a:pPr algn="just"/>
            <a:r>
              <a:rPr lang="es-MX"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1.3 Antecedentes</a:t>
            </a:r>
          </a:p>
          <a:p>
            <a:pPr algn="just"/>
            <a:endParaRPr lang="es-MX" dirty="0" smtClean="0"/>
          </a:p>
          <a:p>
            <a:pPr algn="just"/>
            <a:endParaRPr lang="es-MX" dirty="0" smtClean="0"/>
          </a:p>
          <a:p>
            <a:pPr algn="just">
              <a:buFont typeface="Arial" pitchFamily="34" charset="0"/>
              <a:buChar char="•"/>
            </a:pPr>
            <a:r>
              <a:rPr lang="es-MX" b="1" dirty="0" smtClean="0">
                <a:latin typeface="Arial" pitchFamily="34" charset="0"/>
                <a:cs typeface="Arial" pitchFamily="34" charset="0"/>
              </a:rPr>
              <a:t>BIBLICOS: Como un mecanismo incipiente para protegerse de riesgos, inicia la CARIDAD, que es el sentimiento aplicado a diversas aflicciones.</a:t>
            </a:r>
          </a:p>
          <a:p>
            <a:pPr algn="just">
              <a:buFont typeface="Arial" pitchFamily="34" charset="0"/>
              <a:buChar char="•"/>
            </a:pPr>
            <a:endParaRPr lang="es-MX" b="1" dirty="0" smtClean="0">
              <a:latin typeface="Arial" pitchFamily="34" charset="0"/>
              <a:cs typeface="Arial" pitchFamily="34" charset="0"/>
            </a:endParaRPr>
          </a:p>
          <a:p>
            <a:pPr algn="just"/>
            <a:r>
              <a:rPr lang="es-MX" b="1" dirty="0" smtClean="0">
                <a:latin typeface="Arial" pitchFamily="34" charset="0"/>
                <a:cs typeface="Arial" pitchFamily="34" charset="0"/>
              </a:rPr>
              <a:t>Ejemplo:</a:t>
            </a:r>
          </a:p>
          <a:p>
            <a:pPr algn="just"/>
            <a:endParaRPr lang="es-MX" b="1" dirty="0" smtClean="0">
              <a:latin typeface="Arial" pitchFamily="34" charset="0"/>
              <a:cs typeface="Arial" pitchFamily="34" charset="0"/>
            </a:endParaRPr>
          </a:p>
          <a:p>
            <a:pPr algn="just">
              <a:buFont typeface="Courier New" pitchFamily="49" charset="0"/>
              <a:buChar char="o"/>
            </a:pPr>
            <a:r>
              <a:rPr lang="es-MX" b="1" dirty="0" smtClean="0">
                <a:latin typeface="Arial" pitchFamily="34" charset="0"/>
                <a:cs typeface="Arial" pitchFamily="34" charset="0"/>
              </a:rPr>
              <a:t>Alimentar al hambriento</a:t>
            </a:r>
          </a:p>
          <a:p>
            <a:pPr algn="just">
              <a:buFont typeface="Courier New" pitchFamily="49" charset="0"/>
              <a:buChar char="o"/>
            </a:pPr>
            <a:r>
              <a:rPr lang="es-MX" b="1" dirty="0" smtClean="0">
                <a:latin typeface="Arial" pitchFamily="34" charset="0"/>
                <a:cs typeface="Arial" pitchFamily="34" charset="0"/>
              </a:rPr>
              <a:t>Vestir al necesitado</a:t>
            </a:r>
          </a:p>
          <a:p>
            <a:pPr algn="just">
              <a:buFont typeface="Courier New" pitchFamily="49" charset="0"/>
              <a:buChar char="o"/>
            </a:pPr>
            <a:r>
              <a:rPr lang="es-MX" b="1" dirty="0" smtClean="0">
                <a:latin typeface="Arial" pitchFamily="34" charset="0"/>
                <a:cs typeface="Arial" pitchFamily="34" charset="0"/>
              </a:rPr>
              <a:t>Curar al enfermo</a:t>
            </a:r>
            <a:endParaRPr lang="es-MX" b="1" dirty="0">
              <a:latin typeface="Arial" pitchFamily="34" charset="0"/>
              <a:cs typeface="Arial" pitchFamily="34" charset="0"/>
            </a:endParaRPr>
          </a:p>
        </p:txBody>
      </p:sp>
      <p:pic>
        <p:nvPicPr>
          <p:cNvPr id="3" name="2 Imagen" descr="download (46).jpg"/>
          <p:cNvPicPr>
            <a:picLocks noChangeAspect="1"/>
          </p:cNvPicPr>
          <p:nvPr/>
        </p:nvPicPr>
        <p:blipFill>
          <a:blip r:embed="rId2" cstate="print"/>
          <a:stretch>
            <a:fillRect/>
          </a:stretch>
        </p:blipFill>
        <p:spPr>
          <a:xfrm>
            <a:off x="6012160" y="4653136"/>
            <a:ext cx="2514600" cy="1819275"/>
          </a:xfrm>
          <a:prstGeom prst="rect">
            <a:avLst/>
          </a:prstGeom>
          <a:ln>
            <a:noFill/>
          </a:ln>
          <a:effectLst>
            <a:softEdge rad="112500"/>
          </a:effectLst>
        </p:spPr>
      </p:pic>
      <p:pic>
        <p:nvPicPr>
          <p:cNvPr id="4" name="3 Imagen" descr="download (47).jpg"/>
          <p:cNvPicPr>
            <a:picLocks noChangeAspect="1"/>
          </p:cNvPicPr>
          <p:nvPr/>
        </p:nvPicPr>
        <p:blipFill>
          <a:blip r:embed="rId3" cstate="print"/>
          <a:stretch>
            <a:fillRect/>
          </a:stretch>
        </p:blipFill>
        <p:spPr>
          <a:xfrm>
            <a:off x="3707904" y="2348880"/>
            <a:ext cx="2238375" cy="2047875"/>
          </a:xfrm>
          <a:prstGeom prst="rect">
            <a:avLst/>
          </a:prstGeom>
          <a:ln>
            <a:noFill/>
          </a:ln>
          <a:effectLst>
            <a:softEdge rad="112500"/>
          </a:effectLst>
        </p:spPr>
      </p:pic>
      <p:pic>
        <p:nvPicPr>
          <p:cNvPr id="5" name="4 Imagen" descr="download (48).jpg"/>
          <p:cNvPicPr>
            <a:picLocks noChangeAspect="1"/>
          </p:cNvPicPr>
          <p:nvPr/>
        </p:nvPicPr>
        <p:blipFill>
          <a:blip r:embed="rId4" cstate="print"/>
          <a:stretch>
            <a:fillRect/>
          </a:stretch>
        </p:blipFill>
        <p:spPr>
          <a:xfrm>
            <a:off x="539552" y="4437112"/>
            <a:ext cx="2543175" cy="1800225"/>
          </a:xfrm>
          <a:prstGeom prst="rect">
            <a:avLst/>
          </a:prstGeom>
          <a:ln>
            <a:noFill/>
          </a:ln>
          <a:effectLst>
            <a:softEdge rad="112500"/>
          </a:effectLst>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TotalTime>
  <Words>998</Words>
  <Application>Microsoft Office PowerPoint</Application>
  <PresentationFormat>Presentación en pantalla (4:3)</PresentationFormat>
  <Paragraphs>99</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Amy</cp:lastModifiedBy>
  <cp:revision>20</cp:revision>
  <dcterms:created xsi:type="dcterms:W3CDTF">2012-08-07T16:35:15Z</dcterms:created>
  <dcterms:modified xsi:type="dcterms:W3CDTF">2014-03-25T01:53:18Z</dcterms:modified>
</cp:coreProperties>
</file>